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sldIdLst>
    <p:sldId id="256" r:id="rId5"/>
    <p:sldId id="300" r:id="rId6"/>
    <p:sldId id="301" r:id="rId7"/>
    <p:sldId id="302" r:id="rId8"/>
    <p:sldId id="303" r:id="rId9"/>
    <p:sldId id="308" r:id="rId10"/>
    <p:sldId id="310" r:id="rId11"/>
    <p:sldId id="311" r:id="rId12"/>
    <p:sldId id="312" r:id="rId13"/>
    <p:sldId id="313" r:id="rId14"/>
    <p:sldId id="316" r:id="rId15"/>
    <p:sldId id="314" r:id="rId16"/>
    <p:sldId id="315" r:id="rId17"/>
    <p:sldId id="304" r:id="rId18"/>
    <p:sldId id="305" r:id="rId19"/>
    <p:sldId id="306" r:id="rId20"/>
    <p:sldId id="307" r:id="rId21"/>
    <p:sldId id="317" r:id="rId22"/>
    <p:sldId id="28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803E990-98E3-9E2E-989D-09E1C7201B25}" name="Krysti Smith" initials="KS" userId="S::SmithK@reno.gov::1dfb6c7d-9015-4028-ab34-c34d08d94002" providerId="AD"/>
  <p188:author id="{BA4BF1AB-1C77-24CD-336D-932AABBC174A}" name="amccormick@cityofsparks.us" initials="am" userId="S::urn:spo:guest#amccormick@cityofsparks.us::" providerId="AD"/>
  <p188:author id="{6C37C0C0-381B-83B5-7515-639E290D646B}" name="Calli Wilsey" initials="" userId="S::WilseyC@reno.gov::11a044dd-436c-4f32-8499-302a4a4b377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94AB21-C61B-4CDC-99DB-23424D91917F}" v="93" dt="2026-03-17T22:52:07.6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87430" autoAdjust="0"/>
  </p:normalViewPr>
  <p:slideViewPr>
    <p:cSldViewPr snapToGrid="0">
      <p:cViewPr varScale="1">
        <p:scale>
          <a:sx n="93" d="100"/>
          <a:sy n="93" d="100"/>
        </p:scale>
        <p:origin x="118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88AAD1-9457-4E99-99E1-29AB79FA4195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FEF21-DF33-4B38-BAD3-1D3A2EA31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696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2FEF21-DF33-4B38-BAD3-1D3A2EA31FE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71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Identify Study Board Members – Chair Mariluz Garcia (WC), Vice Chair Joe Rodriguez (S), Members Brandi Anderson (R). Paul Anderson (S), Clara Andriola (WC), Miguel Martinez (R)</a:t>
            </a:r>
          </a:p>
          <a:p>
            <a:r>
              <a:rPr lang="en-US" dirty="0"/>
              <a:t>Study Board is NOT authorized to mandate consolidation</a:t>
            </a:r>
          </a:p>
          <a:p>
            <a:r>
              <a:rPr lang="en-US" dirty="0"/>
              <a:t>Study Board in NOT authorized to levy new taxes, fees or assessments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2FEF21-DF33-4B38-BAD3-1D3A2EA31FE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88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2FEF21-DF33-4B38-BAD3-1D3A2EA31FE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0473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2FEF21-DF33-4B38-BAD3-1D3A2EA31FE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038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2FEF21-DF33-4B38-BAD3-1D3A2EA31FE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007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2FEF21-DF33-4B38-BAD3-1D3A2EA31FE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429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056FC-8DEA-01BF-BDAA-01680FFEA7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D9C2AF-0522-112C-1130-0A798E72E6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E84B6-2C4D-9FCA-92CD-68BB32CEB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64CEE-36CA-456E-A055-042F91C25CED}" type="datetime1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09C1A-6BDA-F9C6-2802-777CF46C1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D5E57-31D5-7069-BC00-D2AA0F979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97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AE3BB-5033-4F7F-3D99-FB1555F97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79F03A-3361-AC58-CDCC-32C4824283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8FE46-428B-3311-6B46-6B548F8B4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B184-7650-4DD5-99C2-D6888291F72B}" type="datetime1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DDEE4-B92D-75AB-CD73-30D9C13D7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A2DF6D-8AF6-222B-82C0-E8E1D4240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78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1A0587-3758-8FCD-73BB-BBCC822256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57262F-31C4-9917-CD3C-81A578B3CD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F02F8-FF44-E480-1AE9-9A605DF21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1516B-CD41-4C5F-B740-55FDF1305118}" type="datetime1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E295B-EDF6-4179-B326-DE9710D5D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E8B21-4729-4852-851D-479EC994D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38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1BDA3-0949-010A-D640-7D3C63D9E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6D51C-4966-7BCC-C3DE-C2ADD90F5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6A6A5-17A7-9EB0-3C94-5983483E0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BF9D-EFFE-4F7D-9513-DB88F50075F5}" type="datetime1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A3895-229B-A420-6D5D-1E2424BF8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BAA58-5441-2354-96EC-2F0FBC24A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543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3871A-7D52-9904-C873-1A9DB71B6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08FFAF-C076-CC5E-F46B-9CA070918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01AD4A-9AF9-30B7-032C-4D8F90330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49D9-ED3B-4C5D-9276-7785B6CDD962}" type="datetime1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39905-A6F2-B0CF-845E-BC3663A88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4B1D86-E989-1C3A-2AA2-1D7BECDE1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5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47A37-C051-F7DB-ECEF-6E16D863A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710B5-0E0A-1FE9-1655-D35CBD1037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5B4BF2-CE1E-3E9C-FDC8-96DA1B5DDF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62A0C-B9CC-FDC0-EF23-49914AE3C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7996-A8D1-48A2-89C7-9EFF25BE51B3}" type="datetime1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14DC41-F164-6F08-0804-7F492F950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B9BD3B-CD28-2725-4C71-490EFB6B4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559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D70E8-19A1-0D3F-8C27-1E54FE296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9C5236-7E1E-CF60-30F5-C8C0F6100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8D346-2E46-01D7-176C-9139A15D13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9522A9-2E9D-5838-F868-B8547E5B8C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E31F0A-6504-E4B1-ADE9-03C9FE6D75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0A90DE-3BB5-E29B-21B4-9BCFE8029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070C-F7BB-42FF-B8AF-0C27963A7847}" type="datetime1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CFB170-184C-DF0E-3362-04E374BB7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ACBB06-61A4-E913-7B91-7CC993AE9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056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EDDA-9318-4BFF-8F88-9D9B76FB1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DDF4A9-B580-94E4-950C-59A7FFE4B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C6DDC-6144-414F-B47D-93249FF33C45}" type="datetime1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14199B-2C5E-D3A2-B62A-3B567D7E9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21B7A1-C72F-5BD0-14A2-2B780EEF6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436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1419BD-493E-237E-9B64-DACDCDDF2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378B3-065A-4228-98C7-445CE70A207E}" type="datetime1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15836F-0213-1D09-B766-AF43BB4C8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5CCE3F-B89E-170A-EB62-679552729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425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682E4-B9DE-D8D4-79F6-95A35C801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4188B-1DC7-48E2-8988-68BAB847D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69A291-2197-712A-726C-9873494D01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EA6759-0A3B-49CE-680B-A60820145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73A-75B7-420C-B949-8DBDA6F90C3E}" type="datetime1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93FC02-1DA3-DBFE-0B8F-480041298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CBDCA-D933-1C23-F6A9-DE378847F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157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325B6-ECC3-6B6A-E3A8-A91140653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689DF8-FB5A-DF12-4DEE-2E4386176B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E5E827-EEDF-6023-B628-B2E63DB10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0EB174-F429-F927-8A92-23BD1272A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17CA0-B257-4EB3-B55C-3BF592062E26}" type="datetime1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EDB9A2-E7AF-64DA-C257-416D807C4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87B347-2255-4A18-F024-1CF1A9034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998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4031B9-9CCB-0CDF-2A90-3112C15BD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097E0-9E14-FDA7-33A3-876C462A2A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8FCAC-CA4B-8C7F-174A-471068D07B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3D256B-34AD-4673-B872-998BCAE10B42}" type="datetime1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3C441-9F3C-5A51-F685-0AF086786E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A09B4-7D02-DD88-03EB-A01BC12C10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4E3989-CD22-4820-8672-B7FAF4713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74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ashoe-county-nv.civilspace.io/en/projects/regional-fire-services-study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s://engage.zencity.io/washoe-county-nv/en-US/engagements/87090fc5-8b83-4335-bb69-5eeb6f3471cb?utm_medium=referra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www.washoecounty.gov/mgrsoff/board_committees/regional-fire-services-study-board/index.php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denissolutions.com/" TargetMode="External"/><Relationship Id="rId2" Type="http://schemas.openxmlformats.org/officeDocument/2006/relationships/hyperlink" Target="https://www.emergentglobalsolution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2EC92-9645-8F2A-8584-93F571E0F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905" y="1122363"/>
            <a:ext cx="11212285" cy="1794934"/>
          </a:xfrm>
        </p:spPr>
        <p:txBody>
          <a:bodyPr>
            <a:normAutofit fontScale="90000"/>
          </a:bodyPr>
          <a:lstStyle/>
          <a:p>
            <a:r>
              <a:rPr lang="en-US" dirty="0"/>
              <a:t>Regional Fire and EMS Services Study</a:t>
            </a:r>
            <a:br>
              <a:rPr lang="en-US" dirty="0"/>
            </a:br>
            <a:r>
              <a:rPr lang="en-US" dirty="0"/>
              <a:t>Public Information and Input Session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19C79F-9F03-246E-4B85-7817B90060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21467"/>
            <a:ext cx="9144000" cy="53090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March 19, 2026</a:t>
            </a:r>
          </a:p>
        </p:txBody>
      </p:sp>
      <p:grpSp>
        <p:nvGrpSpPr>
          <p:cNvPr id="4" name="Group 3" descr="City of Reno, Washoe County and City of Sparks Logos">
            <a:extLst>
              <a:ext uri="{FF2B5EF4-FFF2-40B4-BE49-F238E27FC236}">
                <a16:creationId xmlns:a16="http://schemas.microsoft.com/office/drawing/2014/main" id="{F208CB02-281F-7C9C-8B61-CB582A8DA39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>
            <a:grpSpLocks noChangeAspect="1"/>
          </p:cNvGrpSpPr>
          <p:nvPr/>
        </p:nvGrpSpPr>
        <p:grpSpPr>
          <a:xfrm>
            <a:off x="3227188" y="3980656"/>
            <a:ext cx="6105127" cy="1461349"/>
            <a:chOff x="2242938" y="4126603"/>
            <a:chExt cx="5730183" cy="13716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18299CA-AC11-BD8E-5E38-6C176DE60C1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1704" y="4126603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C66A2DC-3E0B-52BF-56A0-8D3C7512BC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62787" y="4355203"/>
              <a:ext cx="2010334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6E3C544-BFF6-7A45-31CA-4DD2C24766DE}"/>
                </a:ext>
              </a:extLst>
            </p:cNvPr>
            <p:cNvGrpSpPr/>
            <p:nvPr/>
          </p:nvGrpSpPr>
          <p:grpSpPr>
            <a:xfrm>
              <a:off x="2242938" y="4379016"/>
              <a:ext cx="2089283" cy="914400"/>
              <a:chOff x="2242938" y="4379016"/>
              <a:chExt cx="2089283" cy="871537"/>
            </a:xfrm>
          </p:grpSpPr>
          <p:pic>
            <p:nvPicPr>
              <p:cNvPr id="9" name="Picture 8" descr="Logo&#10;&#10;Description automatically generated">
                <a:extLst>
                  <a:ext uri="{FF2B5EF4-FFF2-40B4-BE49-F238E27FC236}">
                    <a16:creationId xmlns:a16="http://schemas.microsoft.com/office/drawing/2014/main" id="{BC22B172-6986-089A-17F6-2879B892389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4420"/>
              <a:stretch/>
            </p:blipFill>
            <p:spPr>
              <a:xfrm>
                <a:off x="2242938" y="4405210"/>
                <a:ext cx="717683" cy="822960"/>
              </a:xfrm>
              <a:prstGeom prst="rect">
                <a:avLst/>
              </a:prstGeom>
            </p:spPr>
          </p:pic>
          <p:pic>
            <p:nvPicPr>
              <p:cNvPr id="10" name="Picture 9" descr="Logo&#10;&#10;Description automatically generated">
                <a:extLst>
                  <a:ext uri="{FF2B5EF4-FFF2-40B4-BE49-F238E27FC236}">
                    <a16:creationId xmlns:a16="http://schemas.microsoft.com/office/drawing/2014/main" id="{EB98C7D8-DB87-2E55-8FCC-0E4AC9AE86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3660"/>
              <a:stretch/>
            </p:blipFill>
            <p:spPr>
              <a:xfrm>
                <a:off x="2960621" y="4379016"/>
                <a:ext cx="1371600" cy="871537"/>
              </a:xfrm>
              <a:prstGeom prst="rect">
                <a:avLst/>
              </a:prstGeom>
            </p:spPr>
          </p:pic>
        </p:grpSp>
      </p:grp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D13F542-FBC3-4557-2609-BBA1351F3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686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6987C7-FBEC-A8E0-F7EA-75F17B03C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8E00CE8-7581-F98E-C02C-640D3EDCF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Tasks Summary: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1BF25A9-5ED3-353C-67A4-C5368B5B6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4885"/>
            <a:ext cx="10515600" cy="435133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We have just started the data gathering processes and interviewing of your leadership and key stakeholders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Key Study Tasks: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Service Enhancement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will include ways to increase efficiency and improve services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Operational Performance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analyze current baseline performance metrics and compare with contemporary standards, which will include equity in service delivery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C0AE21-65B9-FC78-FFA3-579DB2EC8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10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F0FF6D2-6702-C545-1020-0852CC301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6680" y="5906223"/>
            <a:ext cx="3405906" cy="815253"/>
            <a:chOff x="106680" y="5906866"/>
            <a:chExt cx="5730183" cy="13716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CEFF1C8-7CA0-ABE7-9A97-8F2CBBD923A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446" y="5906866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3B19F02-2EEF-252D-FD9F-6B24FCCFFCF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6529" y="6135466"/>
              <a:ext cx="2010334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A2A2A63-970E-1045-2B7B-ABABCA840741}"/>
                </a:ext>
              </a:extLst>
            </p:cNvPr>
            <p:cNvGrpSpPr/>
            <p:nvPr/>
          </p:nvGrpSpPr>
          <p:grpSpPr>
            <a:xfrm>
              <a:off x="106680" y="6159279"/>
              <a:ext cx="2089283" cy="914400"/>
              <a:chOff x="106680" y="6159279"/>
              <a:chExt cx="2089283" cy="871537"/>
            </a:xfrm>
          </p:grpSpPr>
          <p:pic>
            <p:nvPicPr>
              <p:cNvPr id="10" name="Picture 9" descr="Logo&#10;&#10;Description automatically generated">
                <a:extLst>
                  <a:ext uri="{FF2B5EF4-FFF2-40B4-BE49-F238E27FC236}">
                    <a16:creationId xmlns:a16="http://schemas.microsoft.com/office/drawing/2014/main" id="{9108556C-3197-2377-9DDE-F6903D78048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4420"/>
              <a:stretch/>
            </p:blipFill>
            <p:spPr>
              <a:xfrm>
                <a:off x="106680" y="6185473"/>
                <a:ext cx="717683" cy="822960"/>
              </a:xfrm>
              <a:prstGeom prst="rect">
                <a:avLst/>
              </a:prstGeom>
            </p:spPr>
          </p:pic>
          <p:pic>
            <p:nvPicPr>
              <p:cNvPr id="11" name="Picture 10" descr="Logo&#10;&#10;Description automatically generated">
                <a:extLst>
                  <a:ext uri="{FF2B5EF4-FFF2-40B4-BE49-F238E27FC236}">
                    <a16:creationId xmlns:a16="http://schemas.microsoft.com/office/drawing/2014/main" id="{0E9CAC2B-9ECE-5991-7773-54678184002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3660"/>
              <a:stretch/>
            </p:blipFill>
            <p:spPr>
              <a:xfrm>
                <a:off x="824363" y="6159279"/>
                <a:ext cx="1371600" cy="87153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484224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D229A-F8E1-5500-A645-603692ED18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60FE02F-DE11-F044-DE1F-4D02A65F1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Tasks Summary (cont’d):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1D7D4D65-5793-8E65-2745-9C2D640CA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4885"/>
            <a:ext cx="10515600" cy="4351338"/>
          </a:xfrm>
        </p:spPr>
        <p:txBody>
          <a:bodyPr>
            <a:normAutofit fontScale="925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Operational Structure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 dispatch, deployment, regional collaboration, staffing practices, equipment and training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Emergency Medical Services Integration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actions to improve integration of fire-based EMS responses and ambulance transport.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Insurance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evaluate how any changes to services may affect the insurance environment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Legislation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based on the Study’s findings, consider the implications for changes to laws, regulations and local ordinances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Financial Modeling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any recommendation will include a cost analysis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7CE326-A55C-594E-B652-B3BAAAF37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11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EC4D9A6-FD19-3AAF-FC3C-7F9285D8B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6680" y="5906223"/>
            <a:ext cx="3405906" cy="815253"/>
            <a:chOff x="106680" y="5906866"/>
            <a:chExt cx="5730183" cy="13716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157C1611-1E66-0688-5748-33287549DC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446" y="5906866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0DA696A-B363-DC3E-4234-7ED6113D3B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6529" y="6135466"/>
              <a:ext cx="2010334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05C319BF-6AD5-F9A2-D66F-04DA4704DB8C}"/>
                </a:ext>
              </a:extLst>
            </p:cNvPr>
            <p:cNvGrpSpPr/>
            <p:nvPr/>
          </p:nvGrpSpPr>
          <p:grpSpPr>
            <a:xfrm>
              <a:off x="106680" y="6159279"/>
              <a:ext cx="2089283" cy="914400"/>
              <a:chOff x="106680" y="6159279"/>
              <a:chExt cx="2089283" cy="871537"/>
            </a:xfrm>
          </p:grpSpPr>
          <p:pic>
            <p:nvPicPr>
              <p:cNvPr id="10" name="Picture 9" descr="Logo&#10;&#10;Description automatically generated">
                <a:extLst>
                  <a:ext uri="{FF2B5EF4-FFF2-40B4-BE49-F238E27FC236}">
                    <a16:creationId xmlns:a16="http://schemas.microsoft.com/office/drawing/2014/main" id="{EEA96457-369B-A156-EE13-16D1C13499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4420"/>
              <a:stretch/>
            </p:blipFill>
            <p:spPr>
              <a:xfrm>
                <a:off x="106680" y="6185473"/>
                <a:ext cx="717683" cy="822960"/>
              </a:xfrm>
              <a:prstGeom prst="rect">
                <a:avLst/>
              </a:prstGeom>
            </p:spPr>
          </p:pic>
          <p:pic>
            <p:nvPicPr>
              <p:cNvPr id="11" name="Picture 10" descr="Logo&#10;&#10;Description automatically generated">
                <a:extLst>
                  <a:ext uri="{FF2B5EF4-FFF2-40B4-BE49-F238E27FC236}">
                    <a16:creationId xmlns:a16="http://schemas.microsoft.com/office/drawing/2014/main" id="{C4BFE739-3FFC-8ADB-B4BC-BF17D14975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3660"/>
              <a:stretch/>
            </p:blipFill>
            <p:spPr>
              <a:xfrm>
                <a:off x="824363" y="6159279"/>
                <a:ext cx="1371600" cy="87153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085839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9D973-C2CC-AEBD-DB03-A816F54DD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67B42AE-E558-9125-B4D1-D862E474E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322" y="67468"/>
            <a:ext cx="10515600" cy="1325563"/>
          </a:xfrm>
        </p:spPr>
        <p:txBody>
          <a:bodyPr/>
          <a:lstStyle/>
          <a:p>
            <a:pPr algn="ctr"/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Regional Fire and EMS Study Timeline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E2A9AB-99EE-9947-9CC7-7E932D24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12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A1F36A2-A55F-FB8B-4827-A2A8382C9B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6680" y="5906223"/>
            <a:ext cx="3405906" cy="815253"/>
            <a:chOff x="106680" y="5906866"/>
            <a:chExt cx="5730183" cy="13716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5CFD3B7-2F27-A3AF-7335-400845E382C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446" y="5906866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D9F2B61C-0C2A-FF79-E7D5-008137870A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6529" y="6135466"/>
              <a:ext cx="2010334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CB54D10-0152-B9D6-26E8-D24DFDEF0E6D}"/>
                </a:ext>
              </a:extLst>
            </p:cNvPr>
            <p:cNvGrpSpPr/>
            <p:nvPr/>
          </p:nvGrpSpPr>
          <p:grpSpPr>
            <a:xfrm>
              <a:off x="106680" y="6159279"/>
              <a:ext cx="2089283" cy="914400"/>
              <a:chOff x="106680" y="6159279"/>
              <a:chExt cx="2089283" cy="871537"/>
            </a:xfrm>
          </p:grpSpPr>
          <p:pic>
            <p:nvPicPr>
              <p:cNvPr id="10" name="Picture 9" descr="Logo&#10;&#10;Description automatically generated">
                <a:extLst>
                  <a:ext uri="{FF2B5EF4-FFF2-40B4-BE49-F238E27FC236}">
                    <a16:creationId xmlns:a16="http://schemas.microsoft.com/office/drawing/2014/main" id="{822DD65C-F70D-7DB2-2822-02B7CA63D78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4420"/>
              <a:stretch/>
            </p:blipFill>
            <p:spPr>
              <a:xfrm>
                <a:off x="106680" y="6185473"/>
                <a:ext cx="717683" cy="822960"/>
              </a:xfrm>
              <a:prstGeom prst="rect">
                <a:avLst/>
              </a:prstGeom>
            </p:spPr>
          </p:pic>
          <p:pic>
            <p:nvPicPr>
              <p:cNvPr id="11" name="Picture 10" descr="Logo&#10;&#10;Description automatically generated">
                <a:extLst>
                  <a:ext uri="{FF2B5EF4-FFF2-40B4-BE49-F238E27FC236}">
                    <a16:creationId xmlns:a16="http://schemas.microsoft.com/office/drawing/2014/main" id="{E99D7956-9C86-5103-091D-CD265485791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3660"/>
              <a:stretch/>
            </p:blipFill>
            <p:spPr>
              <a:xfrm>
                <a:off x="824363" y="6159279"/>
                <a:ext cx="1371600" cy="871537"/>
              </a:xfrm>
              <a:prstGeom prst="rect">
                <a:avLst/>
              </a:prstGeom>
            </p:spPr>
          </p:pic>
        </p:grpSp>
      </p:grpSp>
      <p:pic>
        <p:nvPicPr>
          <p:cNvPr id="3" name="table" descr="Chart showing Phase, Timeline, and Key Milestones of Study&#10;Launch: February - March&#10;Engagement: March 19&#10;Development: June&#10;Review: Week of July 13&#10;Compilation: September&#10;Validation: October&#10;Delivery: November&#10;Finalization: November - December">
            <a:extLst>
              <a:ext uri="{FF2B5EF4-FFF2-40B4-BE49-F238E27FC236}">
                <a16:creationId xmlns:a16="http://schemas.microsoft.com/office/drawing/2014/main" id="{D6CCC276-1DC2-509F-8DE8-B29C759A26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2897" y="989324"/>
            <a:ext cx="8026205" cy="5083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878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1203A-80C9-BF51-E5CF-D718C4F78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99E7BF2-B79C-607C-84C0-3B5479611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Key Deliverables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DBA40ED-535C-B3C2-EFC8-CC096700B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2787"/>
            <a:ext cx="10515600" cy="435133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The Final Study Report will include: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Feasibility and Service Enhancement Assessment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Standards of Cover Framework and Deployment Strategy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Financial modeling scenarios including a Funding Strategy and Implementation Plan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Report on Governance, Policy, and Dispatch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Insurance Evaluation for any recommendation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Recommendations for legislative/regulatory changes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Transition Plan for Regionalization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7498F2-1F40-FDF9-CAA1-17872C302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13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933D55F-8059-A7B0-DB9C-61428BCC9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6680" y="5906223"/>
            <a:ext cx="3405906" cy="815253"/>
            <a:chOff x="106680" y="5906866"/>
            <a:chExt cx="5730183" cy="13716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7DB12B6-CF54-CC03-0A88-0E5CA2B91FF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446" y="5906866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B26828A-574D-4578-58ED-8CDEEEAACC8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6529" y="6135466"/>
              <a:ext cx="2010334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328BE0CE-4922-4CB2-C387-D52C0877B7C5}"/>
                </a:ext>
              </a:extLst>
            </p:cNvPr>
            <p:cNvGrpSpPr/>
            <p:nvPr/>
          </p:nvGrpSpPr>
          <p:grpSpPr>
            <a:xfrm>
              <a:off x="106680" y="6159279"/>
              <a:ext cx="2089283" cy="914400"/>
              <a:chOff x="106680" y="6159279"/>
              <a:chExt cx="2089283" cy="871537"/>
            </a:xfrm>
          </p:grpSpPr>
          <p:pic>
            <p:nvPicPr>
              <p:cNvPr id="10" name="Picture 9" descr="Logo&#10;&#10;Description automatically generated">
                <a:extLst>
                  <a:ext uri="{FF2B5EF4-FFF2-40B4-BE49-F238E27FC236}">
                    <a16:creationId xmlns:a16="http://schemas.microsoft.com/office/drawing/2014/main" id="{E39029DD-B0B0-93A4-45C3-3ECE4E7926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4420"/>
              <a:stretch/>
            </p:blipFill>
            <p:spPr>
              <a:xfrm>
                <a:off x="106680" y="6185473"/>
                <a:ext cx="717683" cy="822960"/>
              </a:xfrm>
              <a:prstGeom prst="rect">
                <a:avLst/>
              </a:prstGeom>
            </p:spPr>
          </p:pic>
          <p:pic>
            <p:nvPicPr>
              <p:cNvPr id="11" name="Picture 10" descr="Logo&#10;&#10;Description automatically generated">
                <a:extLst>
                  <a:ext uri="{FF2B5EF4-FFF2-40B4-BE49-F238E27FC236}">
                    <a16:creationId xmlns:a16="http://schemas.microsoft.com/office/drawing/2014/main" id="{87BCA09F-8E60-72E3-268B-0AB76519430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3660"/>
              <a:stretch/>
            </p:blipFill>
            <p:spPr>
              <a:xfrm>
                <a:off x="824363" y="6159279"/>
                <a:ext cx="1371600" cy="87153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432472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B1D37-BAD0-19F3-04E3-47C90AC39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9ACFDEDD-3309-5158-396E-C7B8497B5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Comes Next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4DCE2419-E1BC-5FB7-189C-9AAC7DF496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3599"/>
            <a:ext cx="10515600" cy="4351338"/>
          </a:xfrm>
        </p:spPr>
        <p:txBody>
          <a:bodyPr/>
          <a:lstStyle/>
          <a:p>
            <a:r>
              <a:rPr lang="en-US" dirty="0"/>
              <a:t>Draft report released for public input Late Summer/Early Fall 2026</a:t>
            </a:r>
          </a:p>
          <a:p>
            <a:r>
              <a:rPr lang="en-US" dirty="0"/>
              <a:t>Final report presented to Study Board November 2026</a:t>
            </a:r>
          </a:p>
          <a:p>
            <a:r>
              <a:rPr lang="en-US" dirty="0"/>
              <a:t>Final report submitted to Washoe County Board of County Commissioners, Reno City Council, and Sparks City Council no later than December 31, 2026</a:t>
            </a:r>
          </a:p>
          <a:p>
            <a:r>
              <a:rPr lang="en-US" dirty="0"/>
              <a:t>Governing bodies review findings and make decisions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189423-8495-9251-C178-508C2CF82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14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20CDEB1-0B4C-32F0-8917-19B9B1A39B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6680" y="5906223"/>
            <a:ext cx="3405906" cy="815253"/>
            <a:chOff x="106680" y="5906866"/>
            <a:chExt cx="5730183" cy="13716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AFE67F5C-2DB9-7A1C-FFE0-3C1091AA911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446" y="5906866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5E58181-98D3-6749-DABF-B9D7665432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6529" y="6135466"/>
              <a:ext cx="2010334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937915C-AB65-8065-B5D8-0A24FBD663AA}"/>
                </a:ext>
              </a:extLst>
            </p:cNvPr>
            <p:cNvGrpSpPr/>
            <p:nvPr/>
          </p:nvGrpSpPr>
          <p:grpSpPr>
            <a:xfrm>
              <a:off x="106680" y="6159279"/>
              <a:ext cx="2089283" cy="914400"/>
              <a:chOff x="106680" y="6159279"/>
              <a:chExt cx="2089283" cy="871537"/>
            </a:xfrm>
          </p:grpSpPr>
          <p:pic>
            <p:nvPicPr>
              <p:cNvPr id="10" name="Picture 9" descr="Logo&#10;&#10;Description automatically generated">
                <a:extLst>
                  <a:ext uri="{FF2B5EF4-FFF2-40B4-BE49-F238E27FC236}">
                    <a16:creationId xmlns:a16="http://schemas.microsoft.com/office/drawing/2014/main" id="{C37E3303-3402-3A92-A9DC-FB5675E4EB9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4420"/>
              <a:stretch/>
            </p:blipFill>
            <p:spPr>
              <a:xfrm>
                <a:off x="106680" y="6185473"/>
                <a:ext cx="717683" cy="822960"/>
              </a:xfrm>
              <a:prstGeom prst="rect">
                <a:avLst/>
              </a:prstGeom>
            </p:spPr>
          </p:pic>
          <p:pic>
            <p:nvPicPr>
              <p:cNvPr id="11" name="Picture 10" descr="Logo&#10;&#10;Description automatically generated">
                <a:extLst>
                  <a:ext uri="{FF2B5EF4-FFF2-40B4-BE49-F238E27FC236}">
                    <a16:creationId xmlns:a16="http://schemas.microsoft.com/office/drawing/2014/main" id="{E6694C39-3C49-30FB-E379-0392FFF93CC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3660"/>
              <a:stretch/>
            </p:blipFill>
            <p:spPr>
              <a:xfrm>
                <a:off x="824363" y="6159279"/>
                <a:ext cx="1371600" cy="87153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8092795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66BF9-A3B9-088B-A5EC-FCB988402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4A83488-A5BD-A266-4C0E-D591047CB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Get Involved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349C57F-DF64-727C-A850-8471A0268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4885"/>
            <a:ext cx="10515600" cy="4351338"/>
          </a:xfrm>
        </p:spPr>
        <p:txBody>
          <a:bodyPr/>
          <a:lstStyle/>
          <a:p>
            <a:r>
              <a:rPr lang="en-US" dirty="0"/>
              <a:t>Today: speak during public input period, sign up for updates</a:t>
            </a:r>
          </a:p>
          <a:p>
            <a:r>
              <a:rPr lang="en-US" dirty="0"/>
              <a:t>After today: complete the survey, attend future Study Board meetings, comment on the draft report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CCB1B7-C6A3-603C-6251-076F5E3B0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15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8A000F5-CAB3-58EB-A35A-972BEB97C0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6680" y="5906223"/>
            <a:ext cx="3405906" cy="815253"/>
            <a:chOff x="106680" y="5906866"/>
            <a:chExt cx="5730183" cy="13716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728EDBF9-E90C-E688-36E6-EFE7EE5040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446" y="5906866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7F52ED5D-E8AB-2F7F-7136-2FE882CDB9B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6529" y="6135466"/>
              <a:ext cx="2010334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B644667-B02B-94A7-A963-CD8CB21678F4}"/>
                </a:ext>
              </a:extLst>
            </p:cNvPr>
            <p:cNvGrpSpPr/>
            <p:nvPr/>
          </p:nvGrpSpPr>
          <p:grpSpPr>
            <a:xfrm>
              <a:off x="106680" y="6159279"/>
              <a:ext cx="2089283" cy="914400"/>
              <a:chOff x="106680" y="6159279"/>
              <a:chExt cx="2089283" cy="871537"/>
            </a:xfrm>
          </p:grpSpPr>
          <p:pic>
            <p:nvPicPr>
              <p:cNvPr id="10" name="Picture 9" descr="Logo&#10;&#10;Description automatically generated">
                <a:extLst>
                  <a:ext uri="{FF2B5EF4-FFF2-40B4-BE49-F238E27FC236}">
                    <a16:creationId xmlns:a16="http://schemas.microsoft.com/office/drawing/2014/main" id="{D18E9834-54A8-80EB-4BF1-8672F002C3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4420"/>
              <a:stretch/>
            </p:blipFill>
            <p:spPr>
              <a:xfrm>
                <a:off x="106680" y="6185473"/>
                <a:ext cx="717683" cy="822960"/>
              </a:xfrm>
              <a:prstGeom prst="rect">
                <a:avLst/>
              </a:prstGeom>
            </p:spPr>
          </p:pic>
          <p:pic>
            <p:nvPicPr>
              <p:cNvPr id="11" name="Picture 10" descr="Logo&#10;&#10;Description automatically generated">
                <a:extLst>
                  <a:ext uri="{FF2B5EF4-FFF2-40B4-BE49-F238E27FC236}">
                    <a16:creationId xmlns:a16="http://schemas.microsoft.com/office/drawing/2014/main" id="{2F99F618-BDA5-A485-8165-8DAC40839F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3660"/>
              <a:stretch/>
            </p:blipFill>
            <p:spPr>
              <a:xfrm>
                <a:off x="824363" y="6159279"/>
                <a:ext cx="1371600" cy="87153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247283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04ED9-B896-D16A-7CC6-391EF7010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7FD906E-A9A9-D5F8-BE2B-EED1F8F84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dirty="0"/>
              <a:t>Public Input Period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FC6203-323A-6D2D-2CB1-3FF2CC03F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16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56AAA44-9217-0DC8-4D08-A970B6AF1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6680" y="5906223"/>
            <a:ext cx="3405906" cy="815253"/>
            <a:chOff x="106680" y="5906866"/>
            <a:chExt cx="5730183" cy="13716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232B8FBC-9C67-AC07-9671-7C503D0707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446" y="5906866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7D5578C-E8A4-61DD-70F8-B529F3074C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6529" y="6135466"/>
              <a:ext cx="2010334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041475E-0E26-E057-7FA1-49CA59FA048A}"/>
                </a:ext>
              </a:extLst>
            </p:cNvPr>
            <p:cNvGrpSpPr/>
            <p:nvPr/>
          </p:nvGrpSpPr>
          <p:grpSpPr>
            <a:xfrm>
              <a:off x="106680" y="6159279"/>
              <a:ext cx="2089283" cy="914400"/>
              <a:chOff x="106680" y="6159279"/>
              <a:chExt cx="2089283" cy="871537"/>
            </a:xfrm>
          </p:grpSpPr>
          <p:pic>
            <p:nvPicPr>
              <p:cNvPr id="10" name="Picture 9" descr="Logo&#10;&#10;Description automatically generated">
                <a:extLst>
                  <a:ext uri="{FF2B5EF4-FFF2-40B4-BE49-F238E27FC236}">
                    <a16:creationId xmlns:a16="http://schemas.microsoft.com/office/drawing/2014/main" id="{9A84FF28-5ACE-C115-BEA9-B0F3992637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4420"/>
              <a:stretch/>
            </p:blipFill>
            <p:spPr>
              <a:xfrm>
                <a:off x="106680" y="6185473"/>
                <a:ext cx="717683" cy="822960"/>
              </a:xfrm>
              <a:prstGeom prst="rect">
                <a:avLst/>
              </a:prstGeom>
            </p:spPr>
          </p:pic>
          <p:pic>
            <p:nvPicPr>
              <p:cNvPr id="11" name="Picture 10" descr="Logo&#10;&#10;Description automatically generated">
                <a:extLst>
                  <a:ext uri="{FF2B5EF4-FFF2-40B4-BE49-F238E27FC236}">
                    <a16:creationId xmlns:a16="http://schemas.microsoft.com/office/drawing/2014/main" id="{2F99259A-E060-AAEF-7DC8-A0DB7204EFE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3660"/>
              <a:stretch/>
            </p:blipFill>
            <p:spPr>
              <a:xfrm>
                <a:off x="824363" y="6159279"/>
                <a:ext cx="1371600" cy="87153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118257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7F1E0-89A6-E8B5-671C-95764486B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D312E34-9460-A5AC-AA45-736B22028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Takeaways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1D05D9BC-5952-53B0-E7CA-71CD6AB6D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region is growing — emergency services must keep pace</a:t>
            </a:r>
          </a:p>
          <a:p>
            <a:r>
              <a:rPr lang="en-US" dirty="0"/>
              <a:t>SB319 mandates a comprehensive regional study</a:t>
            </a:r>
          </a:p>
          <a:p>
            <a:r>
              <a:rPr lang="en-US" dirty="0"/>
              <a:t>Agencies are already collaborating: Computer Aided Dispatch upgrades, mutual and automatic aid agreements, joint training</a:t>
            </a:r>
          </a:p>
          <a:p>
            <a:r>
              <a:rPr lang="en-US" dirty="0"/>
              <a:t>Report due December 31, 2026</a:t>
            </a:r>
          </a:p>
          <a:p>
            <a:r>
              <a:rPr lang="en-US" dirty="0"/>
              <a:t>Your input shapes the findings and recommendations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A8CACC-E940-4681-5DDB-9733B690E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17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15D260A-68E8-00F5-A227-4D09608D84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6680" y="5906223"/>
            <a:ext cx="3405906" cy="815253"/>
            <a:chOff x="106680" y="5906866"/>
            <a:chExt cx="5730183" cy="13716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F68DE00D-ACC3-63AC-7710-E9242A458E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446" y="5906866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BC853CA-E883-753B-8DE2-C950C41AB2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6529" y="6135466"/>
              <a:ext cx="2010334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3BDD8025-E972-E007-ADD5-47ACC0CDC806}"/>
                </a:ext>
              </a:extLst>
            </p:cNvPr>
            <p:cNvGrpSpPr/>
            <p:nvPr/>
          </p:nvGrpSpPr>
          <p:grpSpPr>
            <a:xfrm>
              <a:off x="106680" y="6159279"/>
              <a:ext cx="2089283" cy="914400"/>
              <a:chOff x="106680" y="6159279"/>
              <a:chExt cx="2089283" cy="871537"/>
            </a:xfrm>
          </p:grpSpPr>
          <p:pic>
            <p:nvPicPr>
              <p:cNvPr id="10" name="Picture 9" descr="Logo&#10;&#10;Description automatically generated">
                <a:extLst>
                  <a:ext uri="{FF2B5EF4-FFF2-40B4-BE49-F238E27FC236}">
                    <a16:creationId xmlns:a16="http://schemas.microsoft.com/office/drawing/2014/main" id="{51115974-F8C0-5614-BF2F-62DA6A4B616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4420"/>
              <a:stretch/>
            </p:blipFill>
            <p:spPr>
              <a:xfrm>
                <a:off x="106680" y="6185473"/>
                <a:ext cx="717683" cy="822960"/>
              </a:xfrm>
              <a:prstGeom prst="rect">
                <a:avLst/>
              </a:prstGeom>
            </p:spPr>
          </p:pic>
          <p:pic>
            <p:nvPicPr>
              <p:cNvPr id="11" name="Picture 10" descr="Logo&#10;&#10;Description automatically generated">
                <a:extLst>
                  <a:ext uri="{FF2B5EF4-FFF2-40B4-BE49-F238E27FC236}">
                    <a16:creationId xmlns:a16="http://schemas.microsoft.com/office/drawing/2014/main" id="{0FF54C8F-8233-DD04-B3DE-3009BCFBD6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3660"/>
              <a:stretch/>
            </p:blipFill>
            <p:spPr>
              <a:xfrm>
                <a:off x="824363" y="6159279"/>
                <a:ext cx="1371600" cy="87153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0273738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CFC335-DBD6-0483-89FB-D13C34183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511CAA6F-93AD-2642-3CB1-53A615F24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and Contact Information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6617413-3568-348C-CB25-DDB47A06C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3599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Public Input Survey: </a:t>
            </a:r>
            <a:r>
              <a:rPr lang="en-US" sz="2400" dirty="0">
                <a:hlinkClick r:id="rId2"/>
              </a:rPr>
              <a:t>https://engage.zencity.io/washoe-county-nv/en-US/engagements/87090fc5-8b83-4335-bb69-5eeb6f3471cb?utm_medium=referral</a:t>
            </a:r>
            <a:endParaRPr lang="en-US" sz="2400" dirty="0"/>
          </a:p>
          <a:p>
            <a:endParaRPr lang="en-US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Regional Fire Services Study Public Engagement Website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3"/>
              </a:rPr>
              <a:t>https://washoe-county-nv.civilspace.io/en/projects/regional-fire-services-study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endParaRPr lang="en-US" dirty="0"/>
          </a:p>
          <a:p>
            <a:r>
              <a:rPr lang="en-US" dirty="0"/>
              <a:t>Regional Fire Services Study Board Website</a:t>
            </a:r>
          </a:p>
          <a:p>
            <a:pPr marL="0" indent="0">
              <a:buNone/>
            </a:pPr>
            <a:r>
              <a:rPr lang="en-US" sz="2200" dirty="0">
                <a:hlinkClick r:id="rId4"/>
              </a:rPr>
              <a:t>https://www.washoecounty.gov/mgrsoff/board_committees/regional-fire-services-study-board/index.php</a:t>
            </a:r>
            <a:endParaRPr lang="en-US" sz="2200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Cadence Matijevich email: cmatijevich@washoecounty.gov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A9EDA-46C0-7FA5-B350-AFD14F5C0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18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37E0454-911E-E49E-8A02-4BA2715728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6680" y="5906223"/>
            <a:ext cx="3405906" cy="815253"/>
            <a:chOff x="106680" y="5906866"/>
            <a:chExt cx="5730183" cy="13716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0DEA0B09-1663-099C-E5C2-C4B9EA90FA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446" y="5906866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1F965C7-CCA5-1ED0-4AA3-6A002FDED0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6529" y="6135466"/>
              <a:ext cx="2010334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01FACBCC-BB03-6512-CC6E-B5F3DEC0AB53}"/>
                </a:ext>
              </a:extLst>
            </p:cNvPr>
            <p:cNvGrpSpPr/>
            <p:nvPr/>
          </p:nvGrpSpPr>
          <p:grpSpPr>
            <a:xfrm>
              <a:off x="106680" y="6159279"/>
              <a:ext cx="2089283" cy="914400"/>
              <a:chOff x="106680" y="6159279"/>
              <a:chExt cx="2089283" cy="871537"/>
            </a:xfrm>
          </p:grpSpPr>
          <p:pic>
            <p:nvPicPr>
              <p:cNvPr id="10" name="Picture 9" descr="Logo&#10;&#10;Description automatically generated">
                <a:extLst>
                  <a:ext uri="{FF2B5EF4-FFF2-40B4-BE49-F238E27FC236}">
                    <a16:creationId xmlns:a16="http://schemas.microsoft.com/office/drawing/2014/main" id="{C260CF4A-6F59-F765-02B7-2DEEF6EEA2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4420"/>
              <a:stretch/>
            </p:blipFill>
            <p:spPr>
              <a:xfrm>
                <a:off x="106680" y="6185473"/>
                <a:ext cx="717683" cy="822960"/>
              </a:xfrm>
              <a:prstGeom prst="rect">
                <a:avLst/>
              </a:prstGeom>
            </p:spPr>
          </p:pic>
          <p:pic>
            <p:nvPicPr>
              <p:cNvPr id="11" name="Picture 10" descr="Logo&#10;&#10;Description automatically generated">
                <a:extLst>
                  <a:ext uri="{FF2B5EF4-FFF2-40B4-BE49-F238E27FC236}">
                    <a16:creationId xmlns:a16="http://schemas.microsoft.com/office/drawing/2014/main" id="{E77A37A9-5CF3-7EA5-EA10-508978BCCA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3660"/>
              <a:stretch/>
            </p:blipFill>
            <p:spPr>
              <a:xfrm>
                <a:off x="824363" y="6159279"/>
                <a:ext cx="1371600" cy="87153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0509607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19F695-27D9-B84A-7BFF-5B5E3039F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4FF89DF-A048-1957-9079-6C54ACF18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3533156" y="2397912"/>
            <a:ext cx="5652442" cy="1352994"/>
            <a:chOff x="106680" y="5906866"/>
            <a:chExt cx="5730183" cy="13716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F647B83-6F9E-ABC0-3D25-AC76C397AE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446" y="5906866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0D8CE15-0377-482B-2E68-84CBB8F09E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6529" y="6135466"/>
              <a:ext cx="2010334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686C54E-E3F0-1ABA-BB7A-A198D69DDEDE}"/>
                </a:ext>
              </a:extLst>
            </p:cNvPr>
            <p:cNvGrpSpPr/>
            <p:nvPr/>
          </p:nvGrpSpPr>
          <p:grpSpPr>
            <a:xfrm>
              <a:off x="106680" y="6159279"/>
              <a:ext cx="2089283" cy="914400"/>
              <a:chOff x="106680" y="6159279"/>
              <a:chExt cx="2089283" cy="871537"/>
            </a:xfrm>
          </p:grpSpPr>
          <p:pic>
            <p:nvPicPr>
              <p:cNvPr id="9" name="Picture 8" descr="Logo&#10;&#10;Description automatically generated">
                <a:extLst>
                  <a:ext uri="{FF2B5EF4-FFF2-40B4-BE49-F238E27FC236}">
                    <a16:creationId xmlns:a16="http://schemas.microsoft.com/office/drawing/2014/main" id="{C516BCB7-4918-68D0-9854-DAD1716A904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4420"/>
              <a:stretch/>
            </p:blipFill>
            <p:spPr>
              <a:xfrm>
                <a:off x="106680" y="6185473"/>
                <a:ext cx="717683" cy="822960"/>
              </a:xfrm>
              <a:prstGeom prst="rect">
                <a:avLst/>
              </a:prstGeom>
            </p:spPr>
          </p:pic>
          <p:pic>
            <p:nvPicPr>
              <p:cNvPr id="10" name="Picture 9" descr="Logo&#10;&#10;Description automatically generated">
                <a:extLst>
                  <a:ext uri="{FF2B5EF4-FFF2-40B4-BE49-F238E27FC236}">
                    <a16:creationId xmlns:a16="http://schemas.microsoft.com/office/drawing/2014/main" id="{3DAB0416-BAD0-BDEC-49C5-9772DB6F00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3660"/>
              <a:stretch/>
            </p:blipFill>
            <p:spPr>
              <a:xfrm>
                <a:off x="824363" y="6159279"/>
                <a:ext cx="1371600" cy="871537"/>
              </a:xfrm>
              <a:prstGeom prst="rect">
                <a:avLst/>
              </a:prstGeom>
            </p:spPr>
          </p:pic>
        </p:grpSp>
      </p:grpSp>
      <p:sp>
        <p:nvSpPr>
          <p:cNvPr id="11" name="Title 10">
            <a:extLst>
              <a:ext uri="{FF2B5EF4-FFF2-40B4-BE49-F238E27FC236}">
                <a16:creationId xmlns:a16="http://schemas.microsoft.com/office/drawing/2014/main" id="{CD570ADC-98D0-0729-0480-ABFC5A17C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Final Slide – Shows logos for City of Reno, Washoe County and City of Sparks</a:t>
            </a:r>
          </a:p>
        </p:txBody>
      </p:sp>
    </p:spTree>
    <p:extLst>
      <p:ext uri="{BB962C8B-B14F-4D97-AF65-F5344CB8AC3E}">
        <p14:creationId xmlns:p14="http://schemas.microsoft.com/office/powerpoint/2010/main" val="2207976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2FB045C-FF31-FCD8-07F8-A32D7016F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0BA75DDF-9883-E77C-C6AC-B0873E22F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723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Chief Richard Edwards, Truckee Meadows Fire Protection District</a:t>
            </a:r>
          </a:p>
          <a:p>
            <a:r>
              <a:rPr lang="en-US" dirty="0"/>
              <a:t>Chief Dave Cochran, Reno Fire Department</a:t>
            </a:r>
          </a:p>
          <a:p>
            <a:r>
              <a:rPr lang="en-US" dirty="0"/>
              <a:t>Chief Walt White, Sparks Fire Department</a:t>
            </a:r>
          </a:p>
          <a:p>
            <a:r>
              <a:rPr lang="en-US" dirty="0"/>
              <a:t>Dave Solaro, Washoe County Assistant County Manager</a:t>
            </a:r>
          </a:p>
          <a:p>
            <a:r>
              <a:rPr lang="en-US" dirty="0"/>
              <a:t>JW Hodge, City of Reno Assistant City Manager</a:t>
            </a:r>
          </a:p>
          <a:p>
            <a:r>
              <a:rPr lang="en-US" dirty="0"/>
              <a:t>Barry Duplantis, REMSA President/CEO</a:t>
            </a:r>
          </a:p>
          <a:p>
            <a:r>
              <a:rPr lang="en-US" dirty="0"/>
              <a:t>Reggie Salvador, Emergent Global Solutions</a:t>
            </a:r>
          </a:p>
          <a:p>
            <a:r>
              <a:rPr lang="en-US" dirty="0"/>
              <a:t>Rick Martinez (Fire Chief, Ret.), </a:t>
            </a:r>
            <a:r>
              <a:rPr lang="en-US" dirty="0" err="1"/>
              <a:t>Ardenis</a:t>
            </a:r>
            <a:r>
              <a:rPr lang="en-US" dirty="0"/>
              <a:t> Solutions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75CC75-F4B6-4C56-E063-5812A5817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2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8AB7B8C-001D-47CF-8255-F8AD306D5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6680" y="5906223"/>
            <a:ext cx="3405906" cy="815253"/>
            <a:chOff x="106680" y="5906866"/>
            <a:chExt cx="5730183" cy="13716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4A71448-BA26-5D9E-B341-71585823A2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446" y="5906866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5A3C32E8-B6C9-217A-48A9-AA7A3C12DBD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6529" y="6135466"/>
              <a:ext cx="2010334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766CEBA-9240-A26A-1D6F-BDADDBEC8CD1}"/>
                </a:ext>
              </a:extLst>
            </p:cNvPr>
            <p:cNvGrpSpPr/>
            <p:nvPr/>
          </p:nvGrpSpPr>
          <p:grpSpPr>
            <a:xfrm>
              <a:off x="106680" y="6159279"/>
              <a:ext cx="2089283" cy="914400"/>
              <a:chOff x="106680" y="6159279"/>
              <a:chExt cx="2089283" cy="871537"/>
            </a:xfrm>
          </p:grpSpPr>
          <p:pic>
            <p:nvPicPr>
              <p:cNvPr id="10" name="Picture 9" descr="Logo&#10;&#10;Description automatically generated">
                <a:extLst>
                  <a:ext uri="{FF2B5EF4-FFF2-40B4-BE49-F238E27FC236}">
                    <a16:creationId xmlns:a16="http://schemas.microsoft.com/office/drawing/2014/main" id="{7C2BCAB6-658B-3847-9891-300900988BF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4420"/>
              <a:stretch/>
            </p:blipFill>
            <p:spPr>
              <a:xfrm>
                <a:off x="106680" y="6185473"/>
                <a:ext cx="717683" cy="822960"/>
              </a:xfrm>
              <a:prstGeom prst="rect">
                <a:avLst/>
              </a:prstGeom>
            </p:spPr>
          </p:pic>
          <p:pic>
            <p:nvPicPr>
              <p:cNvPr id="11" name="Picture 10" descr="Logo&#10;&#10;Description automatically generated">
                <a:extLst>
                  <a:ext uri="{FF2B5EF4-FFF2-40B4-BE49-F238E27FC236}">
                    <a16:creationId xmlns:a16="http://schemas.microsoft.com/office/drawing/2014/main" id="{D3B7AA79-30C3-0970-79D3-8366233FB4D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3660"/>
              <a:stretch/>
            </p:blipFill>
            <p:spPr>
              <a:xfrm>
                <a:off x="824363" y="6159279"/>
                <a:ext cx="1371600" cy="87153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460714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63F43-858B-C222-F606-66CAC2BC8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183B37D1-44C4-84B0-D828-D7DC55A8D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We’re Here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B0DE380-9662-3663-CC64-0B341C3AD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2787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Region is growing — increasing demand for fire prevention, fire protection, and Emergency Medical Services (EMS)</a:t>
            </a:r>
          </a:p>
          <a:p>
            <a:r>
              <a:rPr lang="en-US" dirty="0"/>
              <a:t>Current system has resource and coordination gaps across jurisdictions</a:t>
            </a:r>
          </a:p>
          <a:p>
            <a:r>
              <a:rPr lang="en-US" dirty="0"/>
              <a:t>Changing weather patterns are raising wildfire risk</a:t>
            </a:r>
          </a:p>
          <a:p>
            <a:r>
              <a:rPr lang="en-US" dirty="0"/>
              <a:t>Citizens deserve response from the closest available resource regardless of boundary</a:t>
            </a:r>
          </a:p>
          <a:p>
            <a:r>
              <a:rPr lang="en-US" dirty="0"/>
              <a:t>Fewer 911 transfers, efficient and equitable use of taxpayer dollars</a:t>
            </a:r>
          </a:p>
          <a:p>
            <a:r>
              <a:rPr lang="en-US" dirty="0"/>
              <a:t>Modern, coordinated services that match our region's growth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07F955-587C-EB46-EEF9-E47CB8F73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3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6DDE811-8C48-30D3-6D66-27F67F420D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6680" y="5906223"/>
            <a:ext cx="3405906" cy="815253"/>
            <a:chOff x="106680" y="5906866"/>
            <a:chExt cx="5730183" cy="13716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F55FEA3-7289-6A13-EA90-11D3FCA3DE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446" y="5906866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04B79DED-0105-721C-FBFC-D7CA67679C6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6529" y="6135466"/>
              <a:ext cx="2010334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2B9F49D-332C-838F-7A06-EE6EEAC2E4C3}"/>
                </a:ext>
              </a:extLst>
            </p:cNvPr>
            <p:cNvGrpSpPr/>
            <p:nvPr/>
          </p:nvGrpSpPr>
          <p:grpSpPr>
            <a:xfrm>
              <a:off x="106680" y="6159279"/>
              <a:ext cx="2089283" cy="914400"/>
              <a:chOff x="106680" y="6159279"/>
              <a:chExt cx="2089283" cy="871537"/>
            </a:xfrm>
          </p:grpSpPr>
          <p:pic>
            <p:nvPicPr>
              <p:cNvPr id="10" name="Picture 9" descr="Logo&#10;&#10;Description automatically generated">
                <a:extLst>
                  <a:ext uri="{FF2B5EF4-FFF2-40B4-BE49-F238E27FC236}">
                    <a16:creationId xmlns:a16="http://schemas.microsoft.com/office/drawing/2014/main" id="{3F59E6E0-0F1B-0EA3-C302-4E3C2A7F71E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4420"/>
              <a:stretch/>
            </p:blipFill>
            <p:spPr>
              <a:xfrm>
                <a:off x="106680" y="6185473"/>
                <a:ext cx="717683" cy="822960"/>
              </a:xfrm>
              <a:prstGeom prst="rect">
                <a:avLst/>
              </a:prstGeom>
            </p:spPr>
          </p:pic>
          <p:pic>
            <p:nvPicPr>
              <p:cNvPr id="11" name="Picture 10" descr="Logo&#10;&#10;Description automatically generated">
                <a:extLst>
                  <a:ext uri="{FF2B5EF4-FFF2-40B4-BE49-F238E27FC236}">
                    <a16:creationId xmlns:a16="http://schemas.microsoft.com/office/drawing/2014/main" id="{459F3B51-F9E3-23DE-CA1E-D0C8A505DF2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3660"/>
              <a:stretch/>
            </p:blipFill>
            <p:spPr>
              <a:xfrm>
                <a:off x="824363" y="6159279"/>
                <a:ext cx="1371600" cy="87153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858079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E9951-6C3B-31EB-8845-9AEC5C8AF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E8391BA-AE6D-B838-D97B-DB82C125B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 Got Here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6946207-A3DB-4EC3-7DD0-FDB538A55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2787"/>
            <a:ext cx="10515600" cy="4351338"/>
          </a:xfrm>
        </p:spPr>
        <p:txBody>
          <a:bodyPr/>
          <a:lstStyle/>
          <a:p>
            <a:r>
              <a:rPr lang="en-US" dirty="0"/>
              <a:t>2003–2023: Years of prior studies and regional collaboration</a:t>
            </a:r>
          </a:p>
          <a:p>
            <a:r>
              <a:rPr lang="en-US" dirty="0"/>
              <a:t>February 6, 2025: All governing bodies meet concurrently — commitment to act</a:t>
            </a:r>
          </a:p>
          <a:p>
            <a:r>
              <a:rPr lang="en-US" dirty="0"/>
              <a:t>February 2025–present: Working group meets regularly (City Managers, Fire Chiefs, REMSA, Dispatch)</a:t>
            </a:r>
          </a:p>
          <a:p>
            <a:r>
              <a:rPr lang="en-US" dirty="0"/>
              <a:t>Focus areas: CAD/RMS upgrade, automatic aid agreements, common SOGs, joint training</a:t>
            </a:r>
          </a:p>
          <a:p>
            <a:r>
              <a:rPr lang="en-US" dirty="0"/>
              <a:t>June 9, 2025: Governor Lombardo signs Senate Bill 319, mandating this study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5427D2-730C-2238-8676-362920E7E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4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2424E44-79EA-4AA2-D403-D184B2828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6680" y="5906223"/>
            <a:ext cx="3405906" cy="815253"/>
            <a:chOff x="106680" y="5906866"/>
            <a:chExt cx="5730183" cy="13716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F955030D-C3A2-8703-8EB7-E00333C6BB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446" y="5906866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0FAD233C-0F5A-4ACE-82C5-53B8DDA6F1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6529" y="6135466"/>
              <a:ext cx="2010334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4B9448BB-6042-0B61-EC21-2AC41ABF291B}"/>
                </a:ext>
              </a:extLst>
            </p:cNvPr>
            <p:cNvGrpSpPr/>
            <p:nvPr/>
          </p:nvGrpSpPr>
          <p:grpSpPr>
            <a:xfrm>
              <a:off x="106680" y="6159279"/>
              <a:ext cx="2089283" cy="914400"/>
              <a:chOff x="106680" y="6159279"/>
              <a:chExt cx="2089283" cy="871537"/>
            </a:xfrm>
          </p:grpSpPr>
          <p:pic>
            <p:nvPicPr>
              <p:cNvPr id="10" name="Picture 9" descr="Logo&#10;&#10;Description automatically generated">
                <a:extLst>
                  <a:ext uri="{FF2B5EF4-FFF2-40B4-BE49-F238E27FC236}">
                    <a16:creationId xmlns:a16="http://schemas.microsoft.com/office/drawing/2014/main" id="{490020C0-D9F0-36AD-1F20-1AA4B9117E4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4420"/>
              <a:stretch/>
            </p:blipFill>
            <p:spPr>
              <a:xfrm>
                <a:off x="106680" y="6185473"/>
                <a:ext cx="717683" cy="822960"/>
              </a:xfrm>
              <a:prstGeom prst="rect">
                <a:avLst/>
              </a:prstGeom>
            </p:spPr>
          </p:pic>
          <p:pic>
            <p:nvPicPr>
              <p:cNvPr id="11" name="Picture 10" descr="Logo&#10;&#10;Description automatically generated">
                <a:extLst>
                  <a:ext uri="{FF2B5EF4-FFF2-40B4-BE49-F238E27FC236}">
                    <a16:creationId xmlns:a16="http://schemas.microsoft.com/office/drawing/2014/main" id="{489EAF78-F18D-5DCB-405E-F51BC1B6E7C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3660"/>
              <a:stretch/>
            </p:blipFill>
            <p:spPr>
              <a:xfrm>
                <a:off x="824363" y="6159279"/>
                <a:ext cx="1371600" cy="87153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869410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BDBD9A-87D0-6449-16F5-8E2C927E33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5697839-9B85-EE50-5171-5F144C486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Study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F181EFE-11A2-9618-DF1D-0768C014C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2787"/>
            <a:ext cx="10515600" cy="4351338"/>
          </a:xfrm>
        </p:spPr>
        <p:txBody>
          <a:bodyPr/>
          <a:lstStyle/>
          <a:p>
            <a:r>
              <a:rPr lang="en-US" dirty="0"/>
              <a:t>Study board established via interlocal </a:t>
            </a:r>
            <a:r>
              <a:rPr lang="en-US"/>
              <a:t>agreement pursuant to SB319; </a:t>
            </a:r>
            <a:r>
              <a:rPr lang="en-US" dirty="0"/>
              <a:t>three meetings held to date</a:t>
            </a:r>
          </a:p>
          <a:p>
            <a:r>
              <a:rPr lang="en-US" dirty="0"/>
              <a:t>Emergent Global Solutions selected as study consultant</a:t>
            </a:r>
          </a:p>
          <a:p>
            <a:r>
              <a:rPr lang="en-US" dirty="0"/>
              <a:t>Data collection underway across all agencies</a:t>
            </a:r>
          </a:p>
          <a:p>
            <a:r>
              <a:rPr lang="en-US" dirty="0"/>
              <a:t>Study will examine response times, operational costs, legal requirements, governance models, funding mechanisms</a:t>
            </a:r>
          </a:p>
          <a:p>
            <a:r>
              <a:rPr lang="en-US" dirty="0"/>
              <a:t>Final report due December 31, 2026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C987DC-B9D2-89A1-8C69-FD67BF9B1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5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455C257-957B-4724-BBB7-7836173E35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6680" y="5906223"/>
            <a:ext cx="3405906" cy="815253"/>
            <a:chOff x="106680" y="5906866"/>
            <a:chExt cx="5730183" cy="13716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F06C7D1-E232-FEFD-199F-8B4D9D4ED9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446" y="5906866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C08E218-C998-64E8-C907-B9212ACB1F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6529" y="6135466"/>
              <a:ext cx="2010334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4003DFC3-B345-99AD-53F4-06F78FF8136F}"/>
                </a:ext>
              </a:extLst>
            </p:cNvPr>
            <p:cNvGrpSpPr/>
            <p:nvPr/>
          </p:nvGrpSpPr>
          <p:grpSpPr>
            <a:xfrm>
              <a:off x="106680" y="6159279"/>
              <a:ext cx="2089283" cy="914400"/>
              <a:chOff x="106680" y="6159279"/>
              <a:chExt cx="2089283" cy="871537"/>
            </a:xfrm>
          </p:grpSpPr>
          <p:pic>
            <p:nvPicPr>
              <p:cNvPr id="10" name="Picture 9" descr="Logo&#10;&#10;Description automatically generated">
                <a:extLst>
                  <a:ext uri="{FF2B5EF4-FFF2-40B4-BE49-F238E27FC236}">
                    <a16:creationId xmlns:a16="http://schemas.microsoft.com/office/drawing/2014/main" id="{A9FF4982-A18D-5A10-9DFE-F72E08802C8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4420"/>
              <a:stretch/>
            </p:blipFill>
            <p:spPr>
              <a:xfrm>
                <a:off x="106680" y="6185473"/>
                <a:ext cx="717683" cy="822960"/>
              </a:xfrm>
              <a:prstGeom prst="rect">
                <a:avLst/>
              </a:prstGeom>
            </p:spPr>
          </p:pic>
          <p:pic>
            <p:nvPicPr>
              <p:cNvPr id="11" name="Picture 10" descr="Logo&#10;&#10;Description automatically generated">
                <a:extLst>
                  <a:ext uri="{FF2B5EF4-FFF2-40B4-BE49-F238E27FC236}">
                    <a16:creationId xmlns:a16="http://schemas.microsoft.com/office/drawing/2014/main" id="{A64E5519-0EF2-4C89-AAE6-9041DF69424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3660"/>
              <a:stretch/>
            </p:blipFill>
            <p:spPr>
              <a:xfrm>
                <a:off x="824363" y="6159279"/>
                <a:ext cx="1371600" cy="87153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595389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CB1484-3C87-0D4E-54BF-07B5C193E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460527A-3F58-9131-5837-383590EEA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Team: Who are We &amp; What do we do?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81898346-2B16-F289-9112-E65F948AE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3599"/>
            <a:ext cx="10515600" cy="4351338"/>
          </a:xfr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2"/>
              </a:rPr>
              <a:t>Emergent Global Solutions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Renowned public safety consulting firm. Leveraging experience in crisis management, fire &amp; emergency services, security and disaster recovery, EGS offers  years of leadership and extensive all-hazard operational experience. 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3"/>
              </a:rPr>
              <a:t>Ardenis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3"/>
              </a:rPr>
              <a:t> Solutions LLC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Providing agencies &amp; communities with the tools and knowledge necessary to effectively mitigate risks and respond to emergencies.  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Ardenis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has hands on experience in regionalizing fire departments and emergency services functions and organizations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7FDA39-80C2-5EB4-5D77-EDACFCEBD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6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5BDD8E3-C7F2-CE49-E40A-09722B03E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6680" y="5906223"/>
            <a:ext cx="3405906" cy="815253"/>
            <a:chOff x="106680" y="5906866"/>
            <a:chExt cx="5730183" cy="13716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7E769038-03B1-F75F-4EC5-B7510AD7A2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446" y="5906866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9D0626D-C8E5-E1FA-6E19-3C9AF84798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6529" y="6135466"/>
              <a:ext cx="2010334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D74B0E8-9DED-DC6A-4D4D-6BCC4EB96B63}"/>
                </a:ext>
              </a:extLst>
            </p:cNvPr>
            <p:cNvGrpSpPr/>
            <p:nvPr/>
          </p:nvGrpSpPr>
          <p:grpSpPr>
            <a:xfrm>
              <a:off x="106680" y="6159279"/>
              <a:ext cx="2089283" cy="914400"/>
              <a:chOff x="106680" y="6159279"/>
              <a:chExt cx="2089283" cy="871537"/>
            </a:xfrm>
          </p:grpSpPr>
          <p:pic>
            <p:nvPicPr>
              <p:cNvPr id="10" name="Picture 9" descr="Logo&#10;&#10;Description automatically generated">
                <a:extLst>
                  <a:ext uri="{FF2B5EF4-FFF2-40B4-BE49-F238E27FC236}">
                    <a16:creationId xmlns:a16="http://schemas.microsoft.com/office/drawing/2014/main" id="{71C6A442-1131-63AB-E327-BF9EE3FB503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4420"/>
              <a:stretch/>
            </p:blipFill>
            <p:spPr>
              <a:xfrm>
                <a:off x="106680" y="6185473"/>
                <a:ext cx="717683" cy="822960"/>
              </a:xfrm>
              <a:prstGeom prst="rect">
                <a:avLst/>
              </a:prstGeom>
            </p:spPr>
          </p:pic>
          <p:pic>
            <p:nvPicPr>
              <p:cNvPr id="11" name="Picture 10" descr="Logo&#10;&#10;Description automatically generated">
                <a:extLst>
                  <a:ext uri="{FF2B5EF4-FFF2-40B4-BE49-F238E27FC236}">
                    <a16:creationId xmlns:a16="http://schemas.microsoft.com/office/drawing/2014/main" id="{22353F2E-0AE2-82F5-F074-0A44B4BDF0F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3660"/>
              <a:stretch/>
            </p:blipFill>
            <p:spPr>
              <a:xfrm>
                <a:off x="824363" y="6159279"/>
                <a:ext cx="1371600" cy="87153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802537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2ECBB-F618-67C3-3485-D39F5099A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939B6281-09F4-DFAA-12F7-E7BD2500E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Study Goal, Tasks &amp; Approach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BC3E7475-1DD4-C753-6069-762FA28D4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723"/>
            <a:ext cx="10515600" cy="4351338"/>
          </a:xfrm>
        </p:spPr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Goal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Identify opportunities for regional collaboration, and recommend options to improve service delivery, operational efficiency, and fiscal responsibility.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Tasks: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Provide recommendations for service enhancement and equity in service delivery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Review operations standards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Emergency medical </a:t>
            </a:r>
            <a:r>
              <a:rPr lang="en-US" dirty="0">
                <a:solidFill>
                  <a:prstClr val="black"/>
                </a:solidFill>
                <a:latin typeface="Aptos" panose="02110004020202020204"/>
              </a:rPr>
              <a:t>s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ervice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integration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Insurance impact, and legislative impact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078DD2-0A05-3CE2-95E3-8AF6D903C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7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4F179C4-0A32-B7C7-21AD-C568FF6A4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6680" y="5906223"/>
            <a:ext cx="3405906" cy="815253"/>
            <a:chOff x="106680" y="5906866"/>
            <a:chExt cx="5730183" cy="13716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B2DFFA3-0FD1-1350-89DE-1FCAAE2D23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446" y="5906866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3BDECA3-1A99-3F35-23FF-21DCDBFCE1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6529" y="6135466"/>
              <a:ext cx="2010334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764DEA4-4BB2-A453-396F-D9974ED45B36}"/>
                </a:ext>
              </a:extLst>
            </p:cNvPr>
            <p:cNvGrpSpPr/>
            <p:nvPr/>
          </p:nvGrpSpPr>
          <p:grpSpPr>
            <a:xfrm>
              <a:off x="106680" y="6159279"/>
              <a:ext cx="2089283" cy="914400"/>
              <a:chOff x="106680" y="6159279"/>
              <a:chExt cx="2089283" cy="871537"/>
            </a:xfrm>
          </p:grpSpPr>
          <p:pic>
            <p:nvPicPr>
              <p:cNvPr id="10" name="Picture 9" descr="Logo&#10;&#10;Description automatically generated">
                <a:extLst>
                  <a:ext uri="{FF2B5EF4-FFF2-40B4-BE49-F238E27FC236}">
                    <a16:creationId xmlns:a16="http://schemas.microsoft.com/office/drawing/2014/main" id="{89DF84B6-6C1C-03EF-412E-9CD01EBFFBD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4420"/>
              <a:stretch/>
            </p:blipFill>
            <p:spPr>
              <a:xfrm>
                <a:off x="106680" y="6185473"/>
                <a:ext cx="717683" cy="822960"/>
              </a:xfrm>
              <a:prstGeom prst="rect">
                <a:avLst/>
              </a:prstGeom>
            </p:spPr>
          </p:pic>
          <p:pic>
            <p:nvPicPr>
              <p:cNvPr id="11" name="Picture 10" descr="Logo&#10;&#10;Description automatically generated">
                <a:extLst>
                  <a:ext uri="{FF2B5EF4-FFF2-40B4-BE49-F238E27FC236}">
                    <a16:creationId xmlns:a16="http://schemas.microsoft.com/office/drawing/2014/main" id="{0F09C63B-7F7A-3985-30A8-7020D1A888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3660"/>
              <a:stretch/>
            </p:blipFill>
            <p:spPr>
              <a:xfrm>
                <a:off x="824363" y="6159279"/>
                <a:ext cx="1371600" cy="87153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242083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AEC88-AD02-9DFC-79D9-4300EE7CB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B1A89D6-A0F2-7203-E89F-51AF8D05E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What Are </a:t>
            </a:r>
            <a:r>
              <a:rPr lang="en-US" dirty="0">
                <a:solidFill>
                  <a:prstClr val="black"/>
                </a:solidFill>
                <a:latin typeface="Aptos Display" panose="02110004020202020204"/>
              </a:rPr>
              <a:t>W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 </a:t>
            </a:r>
            <a:r>
              <a:rPr lang="en-US" i="1" dirty="0">
                <a:solidFill>
                  <a:prstClr val="black"/>
                </a:solidFill>
                <a:latin typeface="Aptos Display" panose="02110004020202020204"/>
              </a:rPr>
              <a:t>N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ot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lang="en-US" dirty="0">
                <a:solidFill>
                  <a:prstClr val="black"/>
                </a:solidFill>
                <a:latin typeface="Aptos Display" panose="02110004020202020204"/>
              </a:rPr>
              <a:t>D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oing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?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EFE33476-7018-358B-0189-EA6FA2931A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723"/>
            <a:ext cx="10515600" cy="4351338"/>
          </a:xfr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We are not making decisions, we are only providing assessments, options and recommendations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Who Will </a:t>
            </a:r>
            <a:r>
              <a:rPr lang="en-US" sz="4400" dirty="0">
                <a:solidFill>
                  <a:prstClr val="black"/>
                </a:solidFill>
                <a:latin typeface="Aptos Display" panose="02110004020202020204"/>
              </a:rPr>
              <a:t>D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ecide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 if Any </a:t>
            </a:r>
            <a:r>
              <a:rPr lang="en-US" sz="4400" dirty="0">
                <a:solidFill>
                  <a:prstClr val="black"/>
                </a:solidFill>
                <a:latin typeface="Aptos Display" panose="02110004020202020204"/>
              </a:rPr>
              <a:t>C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hanges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 </a:t>
            </a:r>
            <a:r>
              <a:rPr lang="en-US" sz="4400" dirty="0">
                <a:solidFill>
                  <a:prstClr val="black"/>
                </a:solidFill>
                <a:latin typeface="Aptos Display" panose="02110004020202020204"/>
              </a:rPr>
              <a:t>W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ill be Made?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The governing bodies of the agencies (City of Reno, City of Sparks and the Truckee Meadows Fire Protection District Board of Fire Commissioners)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D131BB-5276-ED2C-6CC2-F5C4756D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8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898CE77-CDCA-6DC9-68AE-A9D3CB46A7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6680" y="5906223"/>
            <a:ext cx="3405906" cy="815253"/>
            <a:chOff x="106680" y="5906866"/>
            <a:chExt cx="5730183" cy="13716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DD90089-B65F-B9F1-905A-4B40F2E6AF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446" y="5906866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B33CF2B9-2C29-9E47-7BA9-D175F6A8C0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6529" y="6135466"/>
              <a:ext cx="2010334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338FF5B2-B17F-011F-3B33-621107F40453}"/>
                </a:ext>
              </a:extLst>
            </p:cNvPr>
            <p:cNvGrpSpPr/>
            <p:nvPr/>
          </p:nvGrpSpPr>
          <p:grpSpPr>
            <a:xfrm>
              <a:off x="106680" y="6159279"/>
              <a:ext cx="2089283" cy="914400"/>
              <a:chOff x="106680" y="6159279"/>
              <a:chExt cx="2089283" cy="871537"/>
            </a:xfrm>
          </p:grpSpPr>
          <p:pic>
            <p:nvPicPr>
              <p:cNvPr id="10" name="Picture 9" descr="Logo&#10;&#10;Description automatically generated">
                <a:extLst>
                  <a:ext uri="{FF2B5EF4-FFF2-40B4-BE49-F238E27FC236}">
                    <a16:creationId xmlns:a16="http://schemas.microsoft.com/office/drawing/2014/main" id="{8ECF60FB-A31C-B065-1DC9-615FED07322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4420"/>
              <a:stretch/>
            </p:blipFill>
            <p:spPr>
              <a:xfrm>
                <a:off x="106680" y="6185473"/>
                <a:ext cx="717683" cy="822960"/>
              </a:xfrm>
              <a:prstGeom prst="rect">
                <a:avLst/>
              </a:prstGeom>
            </p:spPr>
          </p:pic>
          <p:pic>
            <p:nvPicPr>
              <p:cNvPr id="11" name="Picture 10" descr="Logo&#10;&#10;Description automatically generated">
                <a:extLst>
                  <a:ext uri="{FF2B5EF4-FFF2-40B4-BE49-F238E27FC236}">
                    <a16:creationId xmlns:a16="http://schemas.microsoft.com/office/drawing/2014/main" id="{50A4F6BD-C67A-6F98-EDAE-CF0C97D497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3660"/>
              <a:stretch/>
            </p:blipFill>
            <p:spPr>
              <a:xfrm>
                <a:off x="824363" y="6159279"/>
                <a:ext cx="1371600" cy="87153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080357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5B563-7B7D-330C-A37C-1539CE92E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DFED5640-AF67-7153-1526-9690D486B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Aptos Display" panose="02110004020202020204"/>
              </a:rPr>
              <a:t>EGS/</a:t>
            </a:r>
            <a:r>
              <a:rPr lang="en-US" dirty="0" err="1">
                <a:solidFill>
                  <a:prstClr val="black"/>
                </a:solidFill>
                <a:latin typeface="Aptos Display" panose="02110004020202020204"/>
              </a:rPr>
              <a:t>Ardenis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Approach: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8937CCE-C465-BDF4-AF63-ED90BD538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3599"/>
            <a:ext cx="10515600" cy="4351338"/>
          </a:xfr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Draw on the significant work that has already been completed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Focus on efficiency, cost effectiveness and practicality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Solicit the ideas and opinions of experienced specialists, your public safety professionals and the public to guide our assessment and assist in forming our recommendations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905933-6530-3B94-FC90-58B3B8FF6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E3989-CD22-4820-8672-B7FAF47133DE}" type="slidenum">
              <a:rPr lang="en-US" smtClean="0"/>
              <a:t>9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4AA0AB3-0336-71F0-FFE2-3F145F214D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6680" y="5906223"/>
            <a:ext cx="3405906" cy="815253"/>
            <a:chOff x="106680" y="5906866"/>
            <a:chExt cx="5730183" cy="13716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1443F14B-6C7D-70B6-F902-1C48BE72B1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446" y="5906866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0E591379-7DD5-CFF5-E4E7-F03F56D326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6529" y="6135466"/>
              <a:ext cx="2010334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925AB2D-E97A-7FEC-E4D9-19B9AD7B6BA6}"/>
                </a:ext>
              </a:extLst>
            </p:cNvPr>
            <p:cNvGrpSpPr/>
            <p:nvPr/>
          </p:nvGrpSpPr>
          <p:grpSpPr>
            <a:xfrm>
              <a:off x="106680" y="6159279"/>
              <a:ext cx="2089283" cy="914400"/>
              <a:chOff x="106680" y="6159279"/>
              <a:chExt cx="2089283" cy="871537"/>
            </a:xfrm>
          </p:grpSpPr>
          <p:pic>
            <p:nvPicPr>
              <p:cNvPr id="10" name="Picture 9" descr="Logo&#10;&#10;Description automatically generated">
                <a:extLst>
                  <a:ext uri="{FF2B5EF4-FFF2-40B4-BE49-F238E27FC236}">
                    <a16:creationId xmlns:a16="http://schemas.microsoft.com/office/drawing/2014/main" id="{858A4F7F-DDFF-431B-C214-D383A300091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4420"/>
              <a:stretch/>
            </p:blipFill>
            <p:spPr>
              <a:xfrm>
                <a:off x="106680" y="6185473"/>
                <a:ext cx="717683" cy="822960"/>
              </a:xfrm>
              <a:prstGeom prst="rect">
                <a:avLst/>
              </a:prstGeom>
            </p:spPr>
          </p:pic>
          <p:pic>
            <p:nvPicPr>
              <p:cNvPr id="11" name="Picture 10" descr="Logo&#10;&#10;Description automatically generated">
                <a:extLst>
                  <a:ext uri="{FF2B5EF4-FFF2-40B4-BE49-F238E27FC236}">
                    <a16:creationId xmlns:a16="http://schemas.microsoft.com/office/drawing/2014/main" id="{084CF481-9BE8-40BB-3B44-A93E8F8263E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3660"/>
              <a:stretch/>
            </p:blipFill>
            <p:spPr>
              <a:xfrm>
                <a:off x="824363" y="6159279"/>
                <a:ext cx="1371600" cy="87153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953738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e5f5286-c675-4530-ab99-4aa19fe5fd11">
      <Terms xmlns="http://schemas.microsoft.com/office/infopath/2007/PartnerControls"/>
    </lcf76f155ced4ddcb4097134ff3c332f>
    <TaxCatchAll xmlns="db288e45-34a7-4519-947f-7178cbdbefa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D44D9BF6E8E54C94483720E430016D" ma:contentTypeVersion="10" ma:contentTypeDescription="Create a new document." ma:contentTypeScope="" ma:versionID="c67665e4b3ae0b6b8f71da316ff772e9">
  <xsd:schema xmlns:xsd="http://www.w3.org/2001/XMLSchema" xmlns:xs="http://www.w3.org/2001/XMLSchema" xmlns:p="http://schemas.microsoft.com/office/2006/metadata/properties" xmlns:ns2="6e5f5286-c675-4530-ab99-4aa19fe5fd11" xmlns:ns3="db288e45-34a7-4519-947f-7178cbdbefa7" targetNamespace="http://schemas.microsoft.com/office/2006/metadata/properties" ma:root="true" ma:fieldsID="9c6cd05edbd1b4ec3e9fdf0aab6479ed" ns2:_="" ns3:_="">
    <xsd:import namespace="6e5f5286-c675-4530-ab99-4aa19fe5fd11"/>
    <xsd:import namespace="db288e45-34a7-4519-947f-7178cbdbef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5f5286-c675-4530-ab99-4aa19fe5fd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afdc0a1-02f3-417d-a539-dd02ef54c1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288e45-34a7-4519-947f-7178cbdbefa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fef200a-bb5e-4b0e-a928-b142b71861d8}" ma:internalName="TaxCatchAll" ma:showField="CatchAllData" ma:web="db288e45-34a7-4519-947f-7178cbdbefa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B25F3CD-97FC-456F-88C8-F1B49089332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45302A-23C3-4BCF-905A-BFB1EF2F4332}">
  <ds:schemaRefs>
    <ds:schemaRef ds:uri="6e5f5286-c675-4530-ab99-4aa19fe5fd11"/>
    <ds:schemaRef ds:uri="db288e45-34a7-4519-947f-7178cbdbefa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7ADEA53-21F4-4B4B-9DCE-B96714291982}">
  <ds:schemaRefs>
    <ds:schemaRef ds:uri="6e5f5286-c675-4530-ab99-4aa19fe5fd11"/>
    <ds:schemaRef ds:uri="db288e45-34a7-4519-947f-7178cbdbefa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9ac805d7-b58a-482b-8a4e-e7effbd5188b}" enabled="1" method="Privileged" siteId="{a2a21b60-5625-43fe-a55a-52f5e111d71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713</TotalTime>
  <Words>1051</Words>
  <Application>Microsoft Office PowerPoint</Application>
  <PresentationFormat>Widescreen</PresentationFormat>
  <Paragraphs>130</Paragraphs>
  <Slides>19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Aptos</vt:lpstr>
      <vt:lpstr>Aptos Display</vt:lpstr>
      <vt:lpstr>Arial</vt:lpstr>
      <vt:lpstr>Office Theme</vt:lpstr>
      <vt:lpstr>Regional Fire and EMS Services Study Public Information and Input Session</vt:lpstr>
      <vt:lpstr>Introductions</vt:lpstr>
      <vt:lpstr>Why We’re Here</vt:lpstr>
      <vt:lpstr>How We Got Here</vt:lpstr>
      <vt:lpstr>About the Study</vt:lpstr>
      <vt:lpstr>Study Team: Who are We &amp; What do we do?</vt:lpstr>
      <vt:lpstr>Study Goal, Tasks &amp; Approach</vt:lpstr>
      <vt:lpstr>What Are We Not Doing?</vt:lpstr>
      <vt:lpstr>EGS/Ardenis Approach:</vt:lpstr>
      <vt:lpstr>Tasks Summary:</vt:lpstr>
      <vt:lpstr>Tasks Summary (cont’d):</vt:lpstr>
      <vt:lpstr>Regional Fire and EMS Study Timeline</vt:lpstr>
      <vt:lpstr>Key Deliverables</vt:lpstr>
      <vt:lpstr>What Comes Next</vt:lpstr>
      <vt:lpstr>How to Get Involved</vt:lpstr>
      <vt:lpstr>Public Input Period</vt:lpstr>
      <vt:lpstr>Key Takeaways</vt:lpstr>
      <vt:lpstr>Resources and Contact Information</vt:lpstr>
      <vt:lpstr>Final Slide – Shows logos for City of Reno, Washoe County and City of Sparks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Regional Fire Collaboration Update</dc:title>
  <dc:creator>Krysti Smith</dc:creator>
  <cp:lastModifiedBy>Matijevich, Cadence</cp:lastModifiedBy>
  <cp:revision>8</cp:revision>
  <dcterms:created xsi:type="dcterms:W3CDTF">2025-03-29T22:55:26Z</dcterms:created>
  <dcterms:modified xsi:type="dcterms:W3CDTF">2026-03-20T15:28:34Z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0x010100FED44D9BF6E8E54C94483720E430016D</vt:lpwstr>
  </property>
  <property fmtid="{D5CDD505-2E9C-101B-9397-08002B2CF9AE}" pid="3" name="Order">
    <vt:r8>1886900</vt:r8>
  </property>
  <property fmtid="{D5CDD505-2E9C-101B-9397-08002B2CF9AE}" pid="4" name="TriggerFlowInfo">
    <vt:lpwstr/>
  </property>
  <property fmtid="{D5CDD505-2E9C-101B-9397-08002B2CF9AE}" pid="5" name="ComplianceAssetId">
    <vt:lpwstr/>
  </property>
  <property fmtid="{D5CDD505-2E9C-101B-9397-08002B2CF9AE}" pid="6" name="_activity">
    <vt:lpwstr>{"FileActivityType":"9","FileActivityTimeStamp":"2025-03-31T23:25:18.017Z","FileActivityUsersOnPage":[{"DisplayName":"Krysti Smith","Id":"smithk@reno.gov"},{"DisplayName":"Calli Wilsey","Id":"wilseyc@reno.gov"},{"DisplayName":"JW Hodge","Id":"hodgejw@reno.gov"}],"FileActivityNavigationId":null}</vt:lpwstr>
  </property>
  <property fmtid="{D5CDD505-2E9C-101B-9397-08002B2CF9AE}" pid="7" name="_ExtendedDescription">
    <vt:lpwstr/>
  </property>
  <property fmtid="{D5CDD505-2E9C-101B-9397-08002B2CF9AE}" pid="8" name="MediaServiceImageTags">
    <vt:lpwstr/>
  </property>
</Properties>
</file>